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3" autoAdjust="0"/>
  </p:normalViewPr>
  <p:slideViewPr>
    <p:cSldViewPr>
      <p:cViewPr>
        <p:scale>
          <a:sx n="104" d="100"/>
          <a:sy n="104" d="100"/>
        </p:scale>
        <p:origin x="-7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2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7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2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9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3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1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3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1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3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7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AEB03-894D-4A8B-BB06-57039A1A4491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7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низ 24"/>
          <p:cNvSpPr/>
          <p:nvPr/>
        </p:nvSpPr>
        <p:spPr>
          <a:xfrm>
            <a:off x="107504" y="257080"/>
            <a:ext cx="4320480" cy="2926412"/>
          </a:xfrm>
          <a:prstGeom prst="downArrow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72000">
                <a:schemeClr val="bg1"/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1521" y="3183492"/>
            <a:ext cx="3704797" cy="60953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14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Направить соискателя на предварительный медицинский осмотр, если это предусмотрено законодательством РФ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1520" y="4765666"/>
            <a:ext cx="3704797" cy="16876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14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Запросить у соискателя полис (договор) добровольного медицинского страхования либо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обеспечить ему право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получение медицинской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помощи, заключив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медицинской организацией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договор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 предоставлении иностранному работнику платных медицинских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услуг.</a:t>
            </a:r>
          </a:p>
          <a:p>
            <a:pPr algn="just">
              <a:lnSpc>
                <a:spcPts val="1400"/>
              </a:lnSpc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(п.10 ст. 13 Федерального закона №115-ФЗ от 25.07.2002)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5241" y="3887268"/>
            <a:ext cx="3704797" cy="76838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14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Запросить у соискателя документы, обязательные для приема на работу.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(Перечень установлен статьей 65 Трудового кодекса РФ)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572000" y="116632"/>
            <a:ext cx="0" cy="655272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950059" y="4895501"/>
            <a:ext cx="3791903" cy="154817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0" sx="103000" sy="103000" algn="ctr" rotWithShape="0">
              <a:prstClr val="black">
                <a:alpha val="8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44" y="5275720"/>
            <a:ext cx="533063" cy="5242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869" y="48405"/>
            <a:ext cx="968949" cy="1231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5044758" y="4869160"/>
            <a:ext cx="37757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 соответствии со статьей 13 Федерального закона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от 25.07.2002 №115-ФЗ «О правовом положении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иностранных граждан в Российской Федерации»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участники Государственной программы и члены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их семей, переселяющихся совместно с ними в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Российскую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едерацию, имеют право осуществлять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трудовую деятельность </a:t>
            </a:r>
            <a:r>
              <a:rPr lang="ru-RU" sz="1200" i="1" u="sng" dirty="0" smtClean="0">
                <a:latin typeface="Times New Roman" pitchFamily="18" charset="0"/>
                <a:cs typeface="Times New Roman" pitchFamily="18" charset="0"/>
              </a:rPr>
              <a:t>без получения разрешения </a:t>
            </a:r>
            <a:br>
              <a:rPr lang="ru-RU" sz="12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u="sng" dirty="0" smtClean="0">
                <a:latin typeface="Times New Roman" pitchFamily="18" charset="0"/>
                <a:cs typeface="Times New Roman" pitchFamily="18" charset="0"/>
              </a:rPr>
              <a:t>на работу либо патента.</a:t>
            </a:r>
          </a:p>
          <a:p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9122" y="44624"/>
            <a:ext cx="36848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Как принять на работу  участника Государственной программы по оказанию содействия добровольному переселению в Российскую Федерацию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оотечественников, проживающих за рубежом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4729" y="257080"/>
            <a:ext cx="452995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Документом, подтверждающим участие иностранного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гражданина в Государственной программе, является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свидетельство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участника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Государственной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по оказанию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содействия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добровольному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переселению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Российскую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Федерацию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оотечественников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проживающих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рубежом.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Сведения о членах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семьи,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переселяющихся в Российскую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Федерацию совместно с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участником Государственной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программы, вносятся на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страницы 10-11 свидетельства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участника.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725676"/>
            <a:ext cx="1817968" cy="152657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684614" y="3822139"/>
            <a:ext cx="4529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Важно!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Свидетельство участника       </a:t>
            </a:r>
          </a:p>
          <a:p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                    Государственной  программы </a:t>
            </a:r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ЯВЛЯЕТСЯ</a:t>
            </a:r>
          </a:p>
          <a:p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документом удостоверяющим личность     </a:t>
            </a:r>
          </a:p>
          <a:p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               иностранного гражданина.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4075" y="1720286"/>
            <a:ext cx="399927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Чтобы принять на работу участника Государственной программы или члена его семьи,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работодателю необходимо 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выполнить следующие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действия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23928" y="1984263"/>
            <a:ext cx="2520280" cy="23984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Государственная программа по оказанию содействия добровольному переселению в Российскую Федерацию соотечественников, проживающих за рубежом, утверждена Указом Президента РФ от 22.06.2006 N 637</a:t>
            </a:r>
          </a:p>
        </p:txBody>
      </p:sp>
    </p:spTree>
    <p:extLst>
      <p:ext uri="{BB962C8B-B14F-4D97-AF65-F5344CB8AC3E}">
        <p14:creationId xmlns:p14="http://schemas.microsoft.com/office/powerpoint/2010/main" val="251004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" y="1152323"/>
            <a:ext cx="774303" cy="19296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646" y="4253076"/>
            <a:ext cx="4633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труда и социальной защиты населения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Новгородской области 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по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реализации Государственной программы в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Новгородской области: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0" y="116632"/>
            <a:ext cx="0" cy="655272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716014" y="216219"/>
            <a:ext cx="4320479" cy="645314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772916"/>
            <a:ext cx="1666164" cy="10870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2016" y="1037331"/>
            <a:ext cx="4248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соответствии с положениями статьи 64 Трудового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кодекса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запрещается необоснованный отказ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заключении трудового договора. Какое бы то ни было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прямое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косвенное ограничение прав или установление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прямых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косвенных преимуществ при заключении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трудового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договора в зависимости от пола, расы, цвета кожи,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национальности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языка, происхождения, имущественного,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семейного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социального и должностного положения,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места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жительства (в том числе наличия или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отсутствия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регистрации по месту жительства или пребывания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отношения к религии, убеждений,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принадлежности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непринадлежности к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общественным объединениям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каким-либо социальным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группам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а также других обстоятельств, не связанных с деловыми качествами работников, не допускается.</a:t>
            </a:r>
          </a:p>
          <a:p>
            <a:pPr indent="176213" algn="just"/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Нарушение трудового законодательства и иных нормативных правовых актов,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содержащих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нормы трудового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права может повлечь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за собой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административную или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уголовную</a:t>
            </a:r>
          </a:p>
          <a:p>
            <a:pPr indent="176213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ответственность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Овал 13"/>
          <p:cNvSpPr/>
          <p:nvPr/>
        </p:nvSpPr>
        <p:spPr>
          <a:xfrm>
            <a:off x="35496" y="216219"/>
            <a:ext cx="936104" cy="9361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5" y="53038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399123"/>
            <a:ext cx="387952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Пункт 8 статьи 13 Федерального закона от </a:t>
            </a:r>
            <a:br>
              <a:rPr lang="ru-RU" sz="1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25.07.2002 №115-ФЗ «О правовом положении </a:t>
            </a:r>
            <a:br>
              <a:rPr lang="ru-RU" sz="1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иностранных граждан в Российской Федерации»: </a:t>
            </a:r>
            <a:endParaRPr lang="ru-RU" sz="13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88" y="5207183"/>
            <a:ext cx="1313872" cy="136769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85010" y="5362344"/>
            <a:ext cx="36383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дрес: г. Великий Новгород, ул. Великая, д.8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тел.: 8 (8162) 983-152, 983-190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trud_vn@mail.ru</a:t>
            </a:r>
          </a:p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kype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ktnovg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1126590"/>
            <a:ext cx="384489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Работодатель или заказчик работ (услуг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), привлекающие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использующие для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трудовой деятельности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иностранного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гражданина, обязаны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уведомлять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территориальный орган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органа исполнительной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власти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сфере миграции в субъекте Российской Федерации,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территории которого данный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иностранный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гражданин осуществляет трудовую деятельность,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заключении и прекращении (расторжении)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данным иностранным гражданином трудового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договора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или гражданско-правового договора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выполнение работ (оказание услуг) в срок,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превышающий 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трех рабочих дней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даты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заключения или прекращения (расторжения)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соответствующего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договора.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85016" y="-765763"/>
            <a:ext cx="950434" cy="259228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932934" y="404664"/>
            <a:ext cx="1563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надо знать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52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478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Вересова Л.В.</dc:creator>
  <cp:lastModifiedBy>Вересова Л.В.</cp:lastModifiedBy>
  <cp:revision>110</cp:revision>
  <cp:lastPrinted>2017-07-26T07:58:40Z</cp:lastPrinted>
  <dcterms:created xsi:type="dcterms:W3CDTF">2016-08-08T08:01:48Z</dcterms:created>
  <dcterms:modified xsi:type="dcterms:W3CDTF">2018-11-09T07:12:09Z</dcterms:modified>
</cp:coreProperties>
</file>