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83" autoAdjust="0"/>
  </p:normalViewPr>
  <p:slideViewPr>
    <p:cSldViewPr>
      <p:cViewPr>
        <p:scale>
          <a:sx n="104" d="100"/>
          <a:sy n="104" d="100"/>
        </p:scale>
        <p:origin x="-72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B03-894D-4A8B-BB06-57039A1A4491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CF488-CE6B-44A6-BDD7-C183F1EC0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12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B03-894D-4A8B-BB06-57039A1A4491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CF488-CE6B-44A6-BDD7-C183F1EC0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87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B03-894D-4A8B-BB06-57039A1A4491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CF488-CE6B-44A6-BDD7-C183F1EC0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42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B03-894D-4A8B-BB06-57039A1A4491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CF488-CE6B-44A6-BDD7-C183F1EC0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799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B03-894D-4A8B-BB06-57039A1A4491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CF488-CE6B-44A6-BDD7-C183F1EC0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212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B03-894D-4A8B-BB06-57039A1A4491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CF488-CE6B-44A6-BDD7-C183F1EC0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431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B03-894D-4A8B-BB06-57039A1A4491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CF488-CE6B-44A6-BDD7-C183F1EC0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913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B03-894D-4A8B-BB06-57039A1A4491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CF488-CE6B-44A6-BDD7-C183F1EC0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536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B03-894D-4A8B-BB06-57039A1A4491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CF488-CE6B-44A6-BDD7-C183F1EC0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218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B03-894D-4A8B-BB06-57039A1A4491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CF488-CE6B-44A6-BDD7-C183F1EC0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636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B03-894D-4A8B-BB06-57039A1A4491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CF488-CE6B-44A6-BDD7-C183F1EC0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774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AEB03-894D-4A8B-BB06-57039A1A4491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CF488-CE6B-44A6-BDD7-C183F1EC0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174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трелка вниз 24"/>
          <p:cNvSpPr/>
          <p:nvPr/>
        </p:nvSpPr>
        <p:spPr>
          <a:xfrm>
            <a:off x="107504" y="257080"/>
            <a:ext cx="4320480" cy="2926412"/>
          </a:xfrm>
          <a:prstGeom prst="downArrow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72000">
                <a:schemeClr val="bg1"/>
              </a:gs>
              <a:gs pos="100000">
                <a:schemeClr val="bg1"/>
              </a:gs>
            </a:gsLst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51521" y="3183492"/>
            <a:ext cx="3704797" cy="609537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ts val="14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Направить соискателя на предварительный медицинский осмотр, если это предусмотрено законодательством РФ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1520" y="4765666"/>
            <a:ext cx="3704797" cy="168767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ts val="1400"/>
              </a:lnSpc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3. Запросить у соискателя полис (договор) добровольного медицинского страхования либо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обеспечить ему право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 получение медицинской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помощи, заключив с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медицинской организацией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договор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 предоставлении иностранному работнику платных медицинских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услуг.</a:t>
            </a:r>
          </a:p>
          <a:p>
            <a:pPr algn="just">
              <a:lnSpc>
                <a:spcPts val="1400"/>
              </a:lnSpc>
            </a:pP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(п.10 ст. 13 Федерального закона №115-ФЗ от 25.07.2002)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55241" y="3887268"/>
            <a:ext cx="3704797" cy="768389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ts val="1400"/>
              </a:lnSpc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Запросить у соискателя документы, обязательные для приема на работу.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(Перечень установлен статьей 65 Трудового кодекса РФ)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572000" y="116632"/>
            <a:ext cx="0" cy="655272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950059" y="4895501"/>
            <a:ext cx="3791903" cy="154817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0" sx="103000" sy="103000" algn="ctr" rotWithShape="0">
              <a:prstClr val="black">
                <a:alpha val="8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144" y="5275720"/>
            <a:ext cx="533063" cy="52423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869" y="48405"/>
            <a:ext cx="968949" cy="12318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TextBox 13"/>
          <p:cNvSpPr txBox="1"/>
          <p:nvPr/>
        </p:nvSpPr>
        <p:spPr>
          <a:xfrm>
            <a:off x="5044758" y="4869160"/>
            <a:ext cx="377571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В соответствии со статьей 13 Федерального закона </a:t>
            </a:r>
            <a:br>
              <a:rPr lang="ru-RU" sz="1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от 25.07.2002 №115-ФЗ «О правовом положении </a:t>
            </a:r>
            <a:br>
              <a:rPr lang="ru-RU" sz="1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   иностранных граждан в Российской Федерации» </a:t>
            </a:r>
            <a:br>
              <a:rPr lang="ru-RU" sz="1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      участники Государственной программы и члены </a:t>
            </a:r>
            <a:br>
              <a:rPr lang="ru-RU" sz="1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 их семей, переселяющихся совместно с ними в </a:t>
            </a:r>
            <a:br>
              <a:rPr lang="ru-RU" sz="1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Российскую </a:t>
            </a:r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едерацию, имеют право осуществлять </a:t>
            </a:r>
            <a:br>
              <a:rPr lang="ru-RU" sz="1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трудовую деятельность </a:t>
            </a:r>
            <a:r>
              <a:rPr lang="ru-RU" sz="1200" i="1" u="sng" dirty="0" smtClean="0">
                <a:latin typeface="Times New Roman" pitchFamily="18" charset="0"/>
                <a:cs typeface="Times New Roman" pitchFamily="18" charset="0"/>
              </a:rPr>
              <a:t>без получения разрешения </a:t>
            </a:r>
            <a:br>
              <a:rPr lang="ru-RU" sz="1200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i="1" u="sng" dirty="0" smtClean="0">
                <a:latin typeface="Times New Roman" pitchFamily="18" charset="0"/>
                <a:cs typeface="Times New Roman" pitchFamily="18" charset="0"/>
              </a:rPr>
              <a:t>на работу либо патента.</a:t>
            </a:r>
          </a:p>
          <a:p>
            <a:endParaRPr lang="ru-RU" sz="1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39122" y="44624"/>
            <a:ext cx="368480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Как принять на работу  участника Государственной программы по оказанию содействия добровольному переселению в Российскую Федерацию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оотечественников, проживающих за рубежом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84729" y="257080"/>
            <a:ext cx="4529958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Документом, подтверждающим участие иностранного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гражданина в Государственной программе, является 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свидетельство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участника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Государственной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программы по оказанию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содействия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добровольному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переселению 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Российскую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Федерацию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оотечественников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проживающих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рубежом.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 Сведения о членах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семьи,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        переселяющихся в Российскую 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          Федерацию совместно с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                 участником Государственной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                программы, вносятся на 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                 страницы 10-11 свидетельства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                 участника.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725676"/>
            <a:ext cx="1817968" cy="1526571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4684614" y="3822139"/>
            <a:ext cx="4529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Важно! 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Свидетельство участника       </a:t>
            </a:r>
          </a:p>
          <a:p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                              Государственной  программы </a:t>
            </a:r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ЯВЛЯЕТСЯ</a:t>
            </a:r>
          </a:p>
          <a:p>
            <a:r>
              <a:rPr lang="ru-RU" sz="12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документом удостоверяющим личность     </a:t>
            </a:r>
          </a:p>
          <a:p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                         иностранного гражданина.</a:t>
            </a:r>
            <a:endParaRPr lang="ru-RU" sz="1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94075" y="1720286"/>
            <a:ext cx="3999279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Чтобы принять на работу участника Государственной программы или члена его семьи,</a:t>
            </a:r>
          </a:p>
          <a:p>
            <a:pPr algn="ctr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работодателю необходимо </a:t>
            </a:r>
          </a:p>
          <a:p>
            <a:pPr algn="ctr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выполнить следующие</a:t>
            </a:r>
          </a:p>
          <a:p>
            <a:pPr algn="ctr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действия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3923928" y="1984263"/>
            <a:ext cx="2520280" cy="239845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Государственная программа по оказанию содействия добровольному переселению в Российскую Федерацию соотечественников, проживающих за рубежом, утверждена Указом Президента РФ от 22.06.2006 N 637</a:t>
            </a:r>
          </a:p>
        </p:txBody>
      </p:sp>
    </p:spTree>
    <p:extLst>
      <p:ext uri="{BB962C8B-B14F-4D97-AF65-F5344CB8AC3E}">
        <p14:creationId xmlns:p14="http://schemas.microsoft.com/office/powerpoint/2010/main" val="2510041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3" y="1152323"/>
            <a:ext cx="774303" cy="19296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646" y="4253076"/>
            <a:ext cx="46334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Министерство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труда и социальной защиты населения </a:t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Новгородской области  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уполномоченный орган по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реализации Государственной программы в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Новгородской области: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572000" y="116632"/>
            <a:ext cx="0" cy="655272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Скругленный прямоугольник 7"/>
          <p:cNvSpPr/>
          <p:nvPr/>
        </p:nvSpPr>
        <p:spPr>
          <a:xfrm>
            <a:off x="4716014" y="216219"/>
            <a:ext cx="4320479" cy="645314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5772916"/>
            <a:ext cx="1666164" cy="10870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52016" y="1037331"/>
            <a:ext cx="424847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6213" algn="just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соответствии с положениями статьи 64 Трудового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кодекса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Российской Федерации </a:t>
            </a:r>
            <a:r>
              <a:rPr lang="ru-RU" sz="1400" b="1" i="1" u="sng" dirty="0">
                <a:latin typeface="Times New Roman" pitchFamily="18" charset="0"/>
                <a:cs typeface="Times New Roman" pitchFamily="18" charset="0"/>
              </a:rPr>
              <a:t>запрещается необоснованный отказ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заключении трудового договора. Какое бы то ни было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прямое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или косвенное ограничение прав или установление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прямых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или косвенных преимуществ при заключении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трудового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договора в зависимости от пола, расы, цвета кожи,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национальности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, языка, происхождения, имущественного,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семейного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, социального и должностного положения,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возраста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места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жительства (в том числе наличия или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отсутствия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регистрации по месту жительства или пребывания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отношения к религии, убеждений,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принадлежности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или непринадлежности к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общественным объединениям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или каким-либо социальным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группам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, а также других обстоятельств, не связанных с деловыми качествами работников, не допускается.</a:t>
            </a:r>
          </a:p>
          <a:p>
            <a:pPr indent="176213" algn="just"/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Нарушение трудового законодательства и иных нормативных правовых актов,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содержащих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нормы трудового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права может повлечь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за собой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административную или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уголовную</a:t>
            </a:r>
          </a:p>
          <a:p>
            <a:pPr indent="176213" algn="just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ответственность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Овал 13"/>
          <p:cNvSpPr/>
          <p:nvPr/>
        </p:nvSpPr>
        <p:spPr>
          <a:xfrm>
            <a:off x="35496" y="216219"/>
            <a:ext cx="936104" cy="93610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165" y="53038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ВАЖНО!</a:t>
            </a:r>
            <a:endParaRPr lang="ru-RU" sz="1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7584" y="399123"/>
            <a:ext cx="3879524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 Пункт 8 статьи 13 Федерального закона от </a:t>
            </a:r>
            <a:br>
              <a:rPr lang="ru-RU" sz="1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 25.07.2002 №115-ФЗ «О правовом положении </a:t>
            </a:r>
            <a:br>
              <a:rPr lang="ru-RU" sz="1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иностранных граждан в Российской Федерации»: </a:t>
            </a:r>
            <a:endParaRPr lang="ru-RU" sz="13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388" y="5207183"/>
            <a:ext cx="1313872" cy="136769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985010" y="5362344"/>
            <a:ext cx="36383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дрес: г. Великий Новгород, ул. Великая, д.8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тел.: 8 (8162) 983-152, 983-190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trud_vn@mail.ru</a:t>
            </a:r>
          </a:p>
          <a:p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kype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ktnovg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3568" y="1126590"/>
            <a:ext cx="384489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Работодатель или заказчик работ (услуг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), привлекающие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 использующие для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осуществления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трудовой деятельности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иностранного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гражданина, обязаны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уведомлять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территориальный орган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федерального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органа исполнительной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власти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 сфере миграции в субъекте Российской Федерации,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территории которого данный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иностранный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гражданин осуществляет трудовую деятельность,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заключении и прекращении (расторжении)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данным иностранным гражданином трудового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договора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или гражданско-правового договора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выполнение работ (оказание услуг) в срок,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превышающий </a:t>
            </a:r>
            <a:r>
              <a:rPr lang="ru-RU" sz="1200" u="sng" dirty="0">
                <a:latin typeface="Times New Roman" pitchFamily="18" charset="0"/>
                <a:cs typeface="Times New Roman" pitchFamily="18" charset="0"/>
              </a:rPr>
              <a:t>трех рабочих дней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даты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заключения или прекращения (расторжения)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соответствующего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договора.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185016" y="-765763"/>
            <a:ext cx="950434" cy="2592289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932934" y="404664"/>
            <a:ext cx="15632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Это надо знать</a:t>
            </a:r>
            <a:endParaRPr 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6520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1562</TotalTime>
  <Words>478</Words>
  <Application>Microsoft Office PowerPoint</Application>
  <PresentationFormat>Экран (4:3)</PresentationFormat>
  <Paragraphs>40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Вересова Л.В.</dc:creator>
  <cp:lastModifiedBy>Вересова Л.В.</cp:lastModifiedBy>
  <cp:revision>110</cp:revision>
  <cp:lastPrinted>2017-07-26T07:58:40Z</cp:lastPrinted>
  <dcterms:created xsi:type="dcterms:W3CDTF">2016-08-08T08:01:48Z</dcterms:created>
  <dcterms:modified xsi:type="dcterms:W3CDTF">2018-11-09T07:12:09Z</dcterms:modified>
</cp:coreProperties>
</file>